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9" r:id="rId1"/>
  </p:sldMasterIdLst>
  <p:sldIdLst>
    <p:sldId id="256" r:id="rId2"/>
    <p:sldId id="264" r:id="rId3"/>
    <p:sldId id="257" r:id="rId4"/>
    <p:sldId id="259" r:id="rId5"/>
    <p:sldId id="258" r:id="rId6"/>
    <p:sldId id="261" r:id="rId7"/>
    <p:sldId id="260"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20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Образец подзаголовка</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Образец заголовка</a:t>
            </a:r>
            <a:endParaRPr lang="en-US" dirty="0"/>
          </a:p>
        </p:txBody>
      </p:sp>
      <p:sp>
        <p:nvSpPr>
          <p:cNvPr id="11" name="Date Placeholder 10"/>
          <p:cNvSpPr>
            <a:spLocks noGrp="1"/>
          </p:cNvSpPr>
          <p:nvPr>
            <p:ph type="dt" sz="half" idx="10"/>
          </p:nvPr>
        </p:nvSpPr>
        <p:spPr bwMode="black"/>
        <p:txBody>
          <a:bodyPr/>
          <a:lstStyle/>
          <a:p>
            <a:fld id="{25AE17C7-B787-4E50-994D-5E804113A1E9}" type="datetime4">
              <a:rPr lang="en-US" smtClean="0"/>
              <a:pPr/>
              <a:t>Май 5, 2011</a:t>
            </a:fld>
            <a:endParaRPr lang="en-US" dirty="0"/>
          </a:p>
        </p:txBody>
      </p:sp>
      <p:sp>
        <p:nvSpPr>
          <p:cNvPr id="17" name="Slide Number Placeholder 16"/>
          <p:cNvSpPr>
            <a:spLocks noGrp="1"/>
          </p:cNvSpPr>
          <p:nvPr>
            <p:ph type="sldNum" sz="quarter" idx="11"/>
          </p:nvPr>
        </p:nvSpPr>
        <p:spPr/>
        <p:txBody>
          <a:bodyPr/>
          <a:lstStyle/>
          <a:p>
            <a:fld id="{5744759D-0EFF-4FB2-9CCE-04E00944F0FE}" type="slidenum">
              <a:rPr lang="en-US" smtClean="0"/>
              <a:pPr/>
              <a:t>‹#›</a:t>
            </a:fld>
            <a:endParaRPr lang="en-US" dirty="0"/>
          </a:p>
        </p:txBody>
      </p:sp>
      <p:sp>
        <p:nvSpPr>
          <p:cNvPr id="19" name="Footer Placeholder 1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a:p>
        </p:txBody>
      </p:sp>
      <p:sp>
        <p:nvSpPr>
          <p:cNvPr id="4" name="Date Placeholder 3"/>
          <p:cNvSpPr>
            <a:spLocks noGrp="1"/>
          </p:cNvSpPr>
          <p:nvPr>
            <p:ph type="dt" sz="half" idx="10"/>
          </p:nvPr>
        </p:nvSpPr>
        <p:spPr/>
        <p:txBody>
          <a:bodyPr/>
          <a:lstStyle/>
          <a:p>
            <a:fld id="{AFDD7A28-FA93-4136-BDC1-BCCB2687E678}" type="datetimeFigureOut">
              <a:rPr lang="en-US" smtClean="0"/>
              <a:pPr/>
              <a:t>05.05.11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a:p>
        </p:txBody>
      </p:sp>
      <p:sp>
        <p:nvSpPr>
          <p:cNvPr id="4" name="Date Placeholder 3"/>
          <p:cNvSpPr>
            <a:spLocks noGrp="1"/>
          </p:cNvSpPr>
          <p:nvPr>
            <p:ph type="dt" sz="half" idx="10"/>
          </p:nvPr>
        </p:nvSpPr>
        <p:spPr/>
        <p:txBody>
          <a:bodyPr/>
          <a:lstStyle/>
          <a:p>
            <a:fld id="{AFDD7A28-FA93-4136-BDC1-BCCB2687E678}" type="datetimeFigureOut">
              <a:rPr lang="en-US" smtClean="0"/>
              <a:pPr/>
              <a:t>05.05.11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Образец заголовка</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9" name="Title 8"/>
          <p:cNvSpPr>
            <a:spLocks noGrp="1"/>
          </p:cNvSpPr>
          <p:nvPr>
            <p:ph type="title"/>
          </p:nvPr>
        </p:nvSpPr>
        <p:spPr/>
        <p:txBody>
          <a:bodyPr/>
          <a:lstStyle/>
          <a:p>
            <a:r>
              <a:rPr lang="en-US" smtClean="0"/>
              <a:t>Образец заголовка</a:t>
            </a:r>
            <a:endParaRPr lang="en-US"/>
          </a:p>
        </p:txBody>
      </p:sp>
      <p:sp>
        <p:nvSpPr>
          <p:cNvPr id="11" name="Date Placeholder 10"/>
          <p:cNvSpPr>
            <a:spLocks noGrp="1"/>
          </p:cNvSpPr>
          <p:nvPr>
            <p:ph type="dt" sz="half" idx="14"/>
          </p:nvPr>
        </p:nvSpPr>
        <p:spPr/>
        <p:txBody>
          <a:bodyPr/>
          <a:lstStyle/>
          <a:p>
            <a:fld id="{8995D68B-21AC-438B-BECE-4F17DA129F19}" type="datetime4">
              <a:rPr lang="en-US" smtClean="0"/>
              <a:pPr/>
              <a:t>Май 5, 2011</a:t>
            </a:fld>
            <a:endParaRPr lang="en-US" dirty="0"/>
          </a:p>
        </p:txBody>
      </p:sp>
      <p:sp>
        <p:nvSpPr>
          <p:cNvPr id="12" name="Slide Number Placeholder 11"/>
          <p:cNvSpPr>
            <a:spLocks noGrp="1"/>
          </p:cNvSpPr>
          <p:nvPr>
            <p:ph type="sldNum" sz="quarter" idx="15"/>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Образец заголовка</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Образец подзаголовка</a:t>
            </a:r>
            <a:endParaRPr lang="en-US" dirty="0"/>
          </a:p>
        </p:txBody>
      </p:sp>
      <p:sp>
        <p:nvSpPr>
          <p:cNvPr id="13" name="Date Placeholder 12"/>
          <p:cNvSpPr>
            <a:spLocks noGrp="1"/>
          </p:cNvSpPr>
          <p:nvPr>
            <p:ph type="dt" sz="half" idx="10"/>
          </p:nvPr>
        </p:nvSpPr>
        <p:spPr/>
        <p:txBody>
          <a:bodyPr/>
          <a:lstStyle/>
          <a:p>
            <a:fld id="{679F0FCF-2EA5-4FF5-AF14-1CA9C8854AAB}" type="datetime4">
              <a:rPr lang="en-US" smtClean="0"/>
              <a:pPr/>
              <a:t>Май 5, 2011</a:t>
            </a:fld>
            <a:endParaRPr lang="en-US" dirty="0"/>
          </a:p>
        </p:txBody>
      </p:sp>
      <p:sp>
        <p:nvSpPr>
          <p:cNvPr id="14" name="Slide Number Placeholder 13"/>
          <p:cNvSpPr>
            <a:spLocks noGrp="1"/>
          </p:cNvSpPr>
          <p:nvPr>
            <p:ph type="sldNum" sz="quarter" idx="11"/>
          </p:nvPr>
        </p:nvSpPr>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9" name="Date Placeholder 8"/>
          <p:cNvSpPr>
            <a:spLocks noGrp="1"/>
          </p:cNvSpPr>
          <p:nvPr>
            <p:ph type="dt" sz="half" idx="15"/>
          </p:nvPr>
        </p:nvSpPr>
        <p:spPr/>
        <p:txBody>
          <a:bodyPr/>
          <a:lstStyle/>
          <a:p>
            <a:fld id="{F9E781C6-1634-4A56-B2BE-62150BE83935}" type="datetime4">
              <a:rPr lang="en-US" smtClean="0"/>
              <a:pPr/>
              <a:t>Май 5, 2011</a:t>
            </a:fld>
            <a:endParaRPr lang="en-US" dirty="0"/>
          </a:p>
        </p:txBody>
      </p:sp>
      <p:sp>
        <p:nvSpPr>
          <p:cNvPr id="12" name="Slide Number Placeholder 11"/>
          <p:cNvSpPr>
            <a:spLocks noGrp="1"/>
          </p:cNvSpPr>
          <p:nvPr>
            <p:ph type="sldNum" sz="quarter" idx="16"/>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7"/>
          </p:nvPr>
        </p:nvSpPr>
        <p:spPr/>
        <p:txBody>
          <a:bodyPr/>
          <a:lstStyle/>
          <a:p>
            <a:endParaRPr lang="en-US" dirty="0"/>
          </a:p>
        </p:txBody>
      </p:sp>
      <p:sp>
        <p:nvSpPr>
          <p:cNvPr id="16" name="Title 15"/>
          <p:cNvSpPr>
            <a:spLocks noGrp="1"/>
          </p:cNvSpPr>
          <p:nvPr>
            <p:ph type="title"/>
          </p:nvPr>
        </p:nvSpPr>
        <p:spPr/>
        <p:txBody>
          <a:bodyPr/>
          <a:lstStyle/>
          <a:p>
            <a:r>
              <a:rPr lang="en-US"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Образец текста</a:t>
            </a:r>
          </a:p>
        </p:txBody>
      </p:sp>
      <p:sp>
        <p:nvSpPr>
          <p:cNvPr id="11" name="Date Placeholder 10"/>
          <p:cNvSpPr>
            <a:spLocks noGrp="1"/>
          </p:cNvSpPr>
          <p:nvPr>
            <p:ph type="dt" sz="half" idx="16"/>
          </p:nvPr>
        </p:nvSpPr>
        <p:spPr/>
        <p:txBody>
          <a:bodyPr/>
          <a:lstStyle/>
          <a:p>
            <a:fld id="{A9372AC2-3C75-4F5F-A929-48958086FE36}" type="datetime4">
              <a:rPr lang="en-US" smtClean="0"/>
              <a:pPr/>
              <a:t>Май 5, 2011</a:t>
            </a:fld>
            <a:endParaRPr lang="en-US" dirty="0"/>
          </a:p>
        </p:txBody>
      </p:sp>
      <p:sp>
        <p:nvSpPr>
          <p:cNvPr id="12" name="Slide Number Placeholder 11"/>
          <p:cNvSpPr>
            <a:spLocks noGrp="1"/>
          </p:cNvSpPr>
          <p:nvPr>
            <p:ph type="sldNum" sz="quarter" idx="17"/>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8"/>
          </p:nvPr>
        </p:nvSpPr>
        <p:spPr/>
        <p:txBody>
          <a:bodyPr/>
          <a:lstStyle/>
          <a:p>
            <a:endParaRPr lang="en-US" dirty="0"/>
          </a:p>
        </p:txBody>
      </p:sp>
      <p:sp>
        <p:nvSpPr>
          <p:cNvPr id="18" name="Title 17"/>
          <p:cNvSpPr>
            <a:spLocks noGrp="1"/>
          </p:cNvSpPr>
          <p:nvPr>
            <p:ph type="title"/>
          </p:nvPr>
        </p:nvSpPr>
        <p:spPr/>
        <p:txBody>
          <a:bodyPr/>
          <a:lstStyle/>
          <a:p>
            <a:r>
              <a:rPr lang="en-US" smtClean="0"/>
              <a:t>Образец заголовка</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Образец заголовка</a:t>
            </a:r>
            <a:endParaRPr lang="en-US"/>
          </a:p>
        </p:txBody>
      </p:sp>
      <p:sp>
        <p:nvSpPr>
          <p:cNvPr id="15" name="Date Placeholder 14"/>
          <p:cNvSpPr>
            <a:spLocks noGrp="1"/>
          </p:cNvSpPr>
          <p:nvPr>
            <p:ph type="dt" sz="half" idx="10"/>
          </p:nvPr>
        </p:nvSpPr>
        <p:spPr/>
        <p:txBody>
          <a:bodyPr/>
          <a:lstStyle/>
          <a:p>
            <a:fld id="{17509CF4-4C1A-45DC-BADA-6EFF91CB9ABB}" type="datetime4">
              <a:rPr lang="en-US" smtClean="0"/>
              <a:pPr/>
              <a:t>Май 5, 2011</a:t>
            </a:fld>
            <a:endParaRPr lang="en-US" dirty="0"/>
          </a:p>
        </p:txBody>
      </p:sp>
      <p:sp>
        <p:nvSpPr>
          <p:cNvPr id="16" name="Slide Number Placeholder 15"/>
          <p:cNvSpPr>
            <a:spLocks noGrp="1"/>
          </p:cNvSpPr>
          <p:nvPr>
            <p:ph type="sldNum" sz="quarter" idx="11"/>
          </p:nvPr>
        </p:nvSpPr>
        <p:spPr/>
        <p:txBody>
          <a:bodyPr/>
          <a:lstStyle/>
          <a:p>
            <a:fld id="{5744759D-0EFF-4FB2-9CCE-04E00944F0FE}"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53951C0-B478-4858-ABC7-96406A1C0480}" type="datetime4">
              <a:rPr lang="en-US" smtClean="0"/>
              <a:pPr/>
              <a:t>Май 5, 2011</a:t>
            </a:fld>
            <a:endParaRPr lang="en-US" dirty="0"/>
          </a:p>
        </p:txBody>
      </p:sp>
      <p:sp>
        <p:nvSpPr>
          <p:cNvPr id="8" name="Slide Number Placeholder 7"/>
          <p:cNvSpPr>
            <a:spLocks noGrp="1"/>
          </p:cNvSpPr>
          <p:nvPr>
            <p:ph type="sldNum" sz="quarter" idx="11"/>
          </p:nvPr>
        </p:nvSpPr>
        <p:spPr/>
        <p:txBody>
          <a:bodyPr/>
          <a:lstStyle/>
          <a:p>
            <a:fld id="{5744759D-0EFF-4FB2-9CCE-04E00944F0FE}"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13" name="Title 12"/>
          <p:cNvSpPr>
            <a:spLocks noGrp="1"/>
          </p:cNvSpPr>
          <p:nvPr>
            <p:ph type="title"/>
          </p:nvPr>
        </p:nvSpPr>
        <p:spPr/>
        <p:txBody>
          <a:bodyPr/>
          <a:lstStyle/>
          <a:p>
            <a:r>
              <a:rPr lang="en-US" smtClean="0"/>
              <a:t>Образец заголовка</a:t>
            </a:r>
            <a:endParaRPr lang="en-US"/>
          </a:p>
        </p:txBody>
      </p:sp>
      <p:sp>
        <p:nvSpPr>
          <p:cNvPr id="16" name="Date Placeholder 15"/>
          <p:cNvSpPr>
            <a:spLocks noGrp="1"/>
          </p:cNvSpPr>
          <p:nvPr>
            <p:ph type="dt" sz="half" idx="15"/>
          </p:nvPr>
        </p:nvSpPr>
        <p:spPr/>
        <p:txBody>
          <a:bodyPr/>
          <a:lstStyle/>
          <a:p>
            <a:fld id="{B867641A-9D94-4BD6-862F-F651067079BC}" type="datetime4">
              <a:rPr lang="en-US" smtClean="0"/>
              <a:pPr/>
              <a:t>Май 5, 2011</a:t>
            </a:fld>
            <a:endParaRPr lang="en-US" dirty="0"/>
          </a:p>
        </p:txBody>
      </p:sp>
      <p:sp>
        <p:nvSpPr>
          <p:cNvPr id="19" name="Slide Number Placeholder 18"/>
          <p:cNvSpPr>
            <a:spLocks noGrp="1"/>
          </p:cNvSpPr>
          <p:nvPr>
            <p:ph type="sldNum" sz="quarter" idx="16"/>
          </p:nvPr>
        </p:nvSpPr>
        <p:spPr/>
        <p:txBody>
          <a:bodyPr/>
          <a:lstStyle/>
          <a:p>
            <a:fld id="{5744759D-0EFF-4FB2-9CCE-04E00944F0FE}" type="slidenum">
              <a:rPr lang="en-US" smtClean="0"/>
              <a:pPr/>
              <a:t>‹#›</a:t>
            </a:fld>
            <a:endParaRPr lang="en-US" dirty="0"/>
          </a:p>
        </p:txBody>
      </p:sp>
      <p:sp>
        <p:nvSpPr>
          <p:cNvPr id="23" name="Footer Placeholder 22"/>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Чтобы добавить рисунок, перетащите его на заполнитель или щелкните значок</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Образец текста</a:t>
            </a:r>
          </a:p>
        </p:txBody>
      </p:sp>
      <p:sp>
        <p:nvSpPr>
          <p:cNvPr id="12" name="Title 11"/>
          <p:cNvSpPr>
            <a:spLocks noGrp="1"/>
          </p:cNvSpPr>
          <p:nvPr>
            <p:ph type="title"/>
          </p:nvPr>
        </p:nvSpPr>
        <p:spPr>
          <a:xfrm>
            <a:off x="2514600" y="975360"/>
            <a:ext cx="4114800" cy="701040"/>
          </a:xfrm>
        </p:spPr>
        <p:txBody>
          <a:bodyPr/>
          <a:lstStyle/>
          <a:p>
            <a:r>
              <a:rPr lang="en-US" smtClean="0"/>
              <a:t>Образец заголовка</a:t>
            </a:r>
            <a:endParaRPr lang="en-US"/>
          </a:p>
        </p:txBody>
      </p:sp>
      <p:sp>
        <p:nvSpPr>
          <p:cNvPr id="13" name="Date Placeholder 12"/>
          <p:cNvSpPr>
            <a:spLocks noGrp="1"/>
          </p:cNvSpPr>
          <p:nvPr>
            <p:ph type="dt" sz="half" idx="14"/>
          </p:nvPr>
        </p:nvSpPr>
        <p:spPr>
          <a:xfrm>
            <a:off x="2981325" y="273180"/>
            <a:ext cx="3181350" cy="292100"/>
          </a:xfrm>
        </p:spPr>
        <p:txBody>
          <a:bodyPr/>
          <a:lstStyle/>
          <a:p>
            <a:fld id="{D74F0C02-0EF4-4745-9D82-E8D3F59464E3}" type="datetime4">
              <a:rPr lang="en-US" smtClean="0"/>
              <a:pPr/>
              <a:t>Май 5, 2011</a:t>
            </a:fld>
            <a:endParaRPr lang="en-US" dirty="0"/>
          </a:p>
        </p:txBody>
      </p:sp>
      <p:sp>
        <p:nvSpPr>
          <p:cNvPr id="14" name="Slide Number Placeholder 13"/>
          <p:cNvSpPr>
            <a:spLocks noGrp="1"/>
          </p:cNvSpPr>
          <p:nvPr>
            <p:ph type="sldNum" sz="quarter" idx="15"/>
          </p:nvPr>
        </p:nvSpPr>
        <p:spPr>
          <a:xfrm>
            <a:off x="4038600" y="6172200"/>
            <a:ext cx="1066800" cy="304800"/>
          </a:xfrm>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6"/>
          </p:nvPr>
        </p:nvSpPr>
        <p:spPr>
          <a:xfrm>
            <a:off x="1447800" y="6486525"/>
            <a:ext cx="6248400" cy="29210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87367800-479D-41B0-B3F2-2DCE95BA1381}" type="datetime4">
              <a:rPr lang="en-US" smtClean="0"/>
              <a:pPr/>
              <a:t>Май 5, 2011</a:t>
            </a:fld>
            <a:endParaRPr lang="en-US" dirty="0"/>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5744759D-0EFF-4FB2-9CCE-04E00944F0FE}" type="slidenum">
              <a:rPr lang="en-US" smtClean="0"/>
              <a:pPr/>
              <a:t>‹#›</a:t>
            </a:fld>
            <a:endParaRPr lang="en-US" dirty="0"/>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Образец заголовка</a:t>
            </a:r>
            <a:endParaRPr lang="en-US" dirty="0"/>
          </a:p>
        </p:txBody>
      </p:sp>
    </p:spTree>
  </p:cSld>
  <p:clrMap bg1="dk1" tx1="lt1" bg2="dk2" tx2="lt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p:hf sldNum="0" hdr="0" ftr="0" dt="0"/>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p:txBody>
          <a:bodyPr/>
          <a:lstStyle/>
          <a:p>
            <a:r>
              <a:rPr lang="ru-RU" dirty="0" smtClean="0"/>
              <a:t>Работа </a:t>
            </a:r>
            <a:r>
              <a:rPr lang="ru-RU" dirty="0" err="1" smtClean="0"/>
              <a:t>Дергачевой</a:t>
            </a:r>
            <a:r>
              <a:rPr lang="ru-RU" dirty="0" smtClean="0"/>
              <a:t> Кристины 10б</a:t>
            </a:r>
            <a:endParaRPr lang="ru-RU" dirty="0"/>
          </a:p>
        </p:txBody>
      </p:sp>
      <p:sp>
        <p:nvSpPr>
          <p:cNvPr id="3" name="Название 2"/>
          <p:cNvSpPr>
            <a:spLocks noGrp="1"/>
          </p:cNvSpPr>
          <p:nvPr>
            <p:ph type="title"/>
          </p:nvPr>
        </p:nvSpPr>
        <p:spPr/>
        <p:txBody>
          <a:bodyPr/>
          <a:lstStyle/>
          <a:p>
            <a:r>
              <a:rPr lang="ru-RU" dirty="0" smtClean="0"/>
              <a:t>Наука и нравственность</a:t>
            </a:r>
            <a:endParaRPr lang="ru-RU" dirty="0"/>
          </a:p>
        </p:txBody>
      </p:sp>
    </p:spTree>
    <p:extLst>
      <p:ext uri="{BB962C8B-B14F-4D97-AF65-F5344CB8AC3E}">
        <p14:creationId xmlns:p14="http://schemas.microsoft.com/office/powerpoint/2010/main" val="3192926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Изображение 1" descr="взрыв однофазной ядерной бомбы..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889" y="133693"/>
            <a:ext cx="6809224" cy="5787840"/>
          </a:xfrm>
          <a:prstGeom prst="rect">
            <a:avLst/>
          </a:prstGeom>
        </p:spPr>
      </p:pic>
      <p:sp>
        <p:nvSpPr>
          <p:cNvPr id="3" name="TextBox 2"/>
          <p:cNvSpPr txBox="1"/>
          <p:nvPr/>
        </p:nvSpPr>
        <p:spPr>
          <a:xfrm>
            <a:off x="4912446" y="5921533"/>
            <a:ext cx="3692689" cy="646331"/>
          </a:xfrm>
          <a:prstGeom prst="rect">
            <a:avLst/>
          </a:prstGeom>
          <a:noFill/>
        </p:spPr>
        <p:txBody>
          <a:bodyPr wrap="square" rtlCol="0">
            <a:spAutoFit/>
          </a:bodyPr>
          <a:lstStyle/>
          <a:p>
            <a:r>
              <a:rPr lang="ru-RU" dirty="0" smtClean="0"/>
              <a:t>В</a:t>
            </a:r>
            <a:r>
              <a:rPr lang="ru-RU" dirty="0" smtClean="0"/>
              <a:t>зрыв однофазной ядерной бомбы.</a:t>
            </a:r>
            <a:endParaRPr lang="ru-RU" dirty="0"/>
          </a:p>
        </p:txBody>
      </p:sp>
    </p:spTree>
    <p:extLst>
      <p:ext uri="{BB962C8B-B14F-4D97-AF65-F5344CB8AC3E}">
        <p14:creationId xmlns:p14="http://schemas.microsoft.com/office/powerpoint/2010/main" val="15909217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quarter" idx="13"/>
          </p:nvPr>
        </p:nvSpPr>
        <p:spPr>
          <a:xfrm>
            <a:off x="217217" y="1487327"/>
            <a:ext cx="8469583" cy="4608673"/>
          </a:xfrm>
        </p:spPr>
        <p:txBody>
          <a:bodyPr/>
          <a:lstStyle/>
          <a:p>
            <a:r>
              <a:rPr lang="ru-RU" dirty="0"/>
              <a:t>Очевидно, </a:t>
            </a:r>
            <a:r>
              <a:rPr lang="ru-RU" dirty="0" smtClean="0"/>
              <a:t>что </a:t>
            </a:r>
            <a:r>
              <a:rPr lang="ru-RU" dirty="0"/>
              <a:t>вопрос о взаимосвязи науки и </a:t>
            </a:r>
            <a:r>
              <a:rPr lang="ru-RU" dirty="0" smtClean="0"/>
              <a:t>нравственности очень популярен в наше время.</a:t>
            </a:r>
            <a:r>
              <a:rPr lang="ru-RU" dirty="0"/>
              <a:t/>
            </a:r>
            <a:br>
              <a:rPr lang="ru-RU" dirty="0"/>
            </a:br>
            <a:r>
              <a:rPr lang="ru-RU" dirty="0"/>
              <a:t>Чтобы лучше разобраться в том, как взаимодействуют наука и нравственность выделим три сферы их взаимодействия. </a:t>
            </a:r>
            <a:endParaRPr lang="ru-RU" dirty="0" smtClean="0"/>
          </a:p>
          <a:p>
            <a:r>
              <a:rPr lang="ru-RU" dirty="0" smtClean="0"/>
              <a:t>–</a:t>
            </a:r>
            <a:r>
              <a:rPr lang="ru-RU" dirty="0" smtClean="0"/>
              <a:t>Первая </a:t>
            </a:r>
            <a:r>
              <a:rPr lang="ru-RU" dirty="0"/>
              <a:t>сфера - соотношение науки и ученых с применением их открытий в практической повседневной жизни. </a:t>
            </a:r>
            <a:endParaRPr lang="ru-RU" dirty="0" smtClean="0"/>
          </a:p>
          <a:p>
            <a:r>
              <a:rPr lang="ru-RU" dirty="0"/>
              <a:t>-</a:t>
            </a:r>
            <a:r>
              <a:rPr lang="ru-RU" dirty="0" smtClean="0"/>
              <a:t>Вторая </a:t>
            </a:r>
            <a:r>
              <a:rPr lang="ru-RU" dirty="0"/>
              <a:t>- </a:t>
            </a:r>
            <a:r>
              <a:rPr lang="ru-RU" dirty="0" err="1"/>
              <a:t>внутринаучная</a:t>
            </a:r>
            <a:r>
              <a:rPr lang="ru-RU" dirty="0"/>
              <a:t> этика, т.е. те нормы, ценности и правила, которые регулируют поведение ученых в рамках их собственного сообщества. </a:t>
            </a:r>
            <a:endParaRPr lang="ru-RU" dirty="0" smtClean="0"/>
          </a:p>
          <a:p>
            <a:r>
              <a:rPr lang="ru-RU" dirty="0"/>
              <a:t>-</a:t>
            </a:r>
            <a:r>
              <a:rPr lang="ru-RU" dirty="0" smtClean="0"/>
              <a:t>Третья </a:t>
            </a:r>
            <a:r>
              <a:rPr lang="ru-RU" dirty="0"/>
              <a:t>- некое "срединное поле" между научным и ненаучным в самых разных областях</a:t>
            </a:r>
            <a:r>
              <a:rPr lang="ru-RU" dirty="0" smtClean="0"/>
              <a:t>.</a:t>
            </a:r>
            <a:endParaRPr lang="ru-RU" dirty="0"/>
          </a:p>
        </p:txBody>
      </p:sp>
    </p:spTree>
    <p:extLst>
      <p:ext uri="{BB962C8B-B14F-4D97-AF65-F5344CB8AC3E}">
        <p14:creationId xmlns:p14="http://schemas.microsoft.com/office/powerpoint/2010/main" val="121862689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Изображение 1" descr="вода.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397" y="534769"/>
            <a:ext cx="8663582" cy="5154831"/>
          </a:xfrm>
          <a:prstGeom prst="rect">
            <a:avLst/>
          </a:prstGeom>
        </p:spPr>
      </p:pic>
      <p:sp>
        <p:nvSpPr>
          <p:cNvPr id="3" name="TextBox 2"/>
          <p:cNvSpPr txBox="1"/>
          <p:nvPr/>
        </p:nvSpPr>
        <p:spPr>
          <a:xfrm>
            <a:off x="1971662" y="6083002"/>
            <a:ext cx="5046118" cy="369332"/>
          </a:xfrm>
          <a:prstGeom prst="rect">
            <a:avLst/>
          </a:prstGeom>
          <a:noFill/>
        </p:spPr>
        <p:txBody>
          <a:bodyPr wrap="square" rtlCol="0">
            <a:spAutoFit/>
          </a:bodyPr>
          <a:lstStyle/>
          <a:p>
            <a:r>
              <a:rPr lang="ru-RU" dirty="0" smtClean="0"/>
              <a:t>В</a:t>
            </a:r>
            <a:r>
              <a:rPr lang="ru-RU" dirty="0" smtClean="0"/>
              <a:t>зрыв водородной бомбы.</a:t>
            </a:r>
            <a:endParaRPr lang="ru-RU" dirty="0"/>
          </a:p>
        </p:txBody>
      </p:sp>
    </p:spTree>
    <p:extLst>
      <p:ext uri="{BB962C8B-B14F-4D97-AF65-F5344CB8AC3E}">
        <p14:creationId xmlns:p14="http://schemas.microsoft.com/office/powerpoint/2010/main" val="232922446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азвание 3"/>
          <p:cNvSpPr>
            <a:spLocks noGrp="1"/>
          </p:cNvSpPr>
          <p:nvPr>
            <p:ph type="title"/>
          </p:nvPr>
        </p:nvSpPr>
        <p:spPr/>
        <p:txBody>
          <a:bodyPr>
            <a:normAutofit/>
          </a:bodyPr>
          <a:lstStyle/>
          <a:p>
            <a:r>
              <a:rPr lang="ru-RU" sz="2000" dirty="0" smtClean="0"/>
              <a:t>Первая сфера взаимодействия.</a:t>
            </a:r>
            <a:endParaRPr lang="ru-RU" sz="2000" dirty="0"/>
          </a:p>
        </p:txBody>
      </p:sp>
      <p:sp>
        <p:nvSpPr>
          <p:cNvPr id="10" name="Прямоугольник 9"/>
          <p:cNvSpPr/>
          <p:nvPr/>
        </p:nvSpPr>
        <p:spPr>
          <a:xfrm>
            <a:off x="267344" y="1871693"/>
            <a:ext cx="8692857" cy="4801315"/>
          </a:xfrm>
          <a:prstGeom prst="rect">
            <a:avLst/>
          </a:prstGeom>
        </p:spPr>
        <p:txBody>
          <a:bodyPr wrap="square">
            <a:spAutoFit/>
          </a:bodyPr>
          <a:lstStyle/>
          <a:p>
            <a:r>
              <a:rPr lang="ru-RU" dirty="0"/>
              <a:t>                Говоря о первой сфере, надо иметь в виду, что ученый - человек, который производит и выражает на научном языке своего времени объективное знание о реальности или отдельных ее областях и характеристиках. Процесс научного познания движим в современном обществе целым рядом </a:t>
            </a:r>
            <a:r>
              <a:rPr lang="ru-RU" dirty="0" smtClean="0"/>
              <a:t>факторов. </a:t>
            </a:r>
            <a:r>
              <a:rPr lang="ru-RU" dirty="0"/>
              <a:t>Само по себе знание, казалось бы, не несет никакой нравственной характеристики. Однако лишь до того момента, когда оно, пройдя ряд стадий трансформации, не превращается допустим в атомную бомбу, подводную лодку, приборы для тотального воздействия на чужую </a:t>
            </a:r>
            <a:r>
              <a:rPr lang="ru-RU" dirty="0" smtClean="0"/>
              <a:t>психику. Вот </a:t>
            </a:r>
            <a:r>
              <a:rPr lang="ru-RU" dirty="0"/>
              <a:t>тогда перед человеком-ученым встают, по крайней мере, две серьезные нравственные проблемы:</a:t>
            </a:r>
          </a:p>
          <a:p>
            <a:r>
              <a:rPr lang="ru-RU" dirty="0"/>
              <a:t>- продолжать ли исследования той области реальности, познание законов которой может нанести вред отдельным людям и человечеству в целом;</a:t>
            </a:r>
            <a:br>
              <a:rPr lang="ru-RU" dirty="0"/>
            </a:br>
            <a:r>
              <a:rPr lang="ru-RU" dirty="0"/>
              <a:t>- брать ли на себя ответственность за использование результатов открытий "во зло" - для разрушения, убийства, безраздельного господства над сознанием и судьбами других людей.</a:t>
            </a:r>
            <a:br>
              <a:rPr lang="ru-RU" dirty="0"/>
            </a:br>
            <a:r>
              <a:rPr lang="ru-RU" dirty="0"/>
              <a:t>Абсолютное большинство ученых решают первый вопрос положительно: продолжать. </a:t>
            </a:r>
            <a:endParaRPr lang="ru-RU" dirty="0"/>
          </a:p>
        </p:txBody>
      </p:sp>
    </p:spTree>
    <p:extLst>
      <p:ext uri="{BB962C8B-B14F-4D97-AF65-F5344CB8AC3E}">
        <p14:creationId xmlns:p14="http://schemas.microsoft.com/office/powerpoint/2010/main" val="404137744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Изображение 1" descr="502px-Nagasakibom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4975" y="0"/>
            <a:ext cx="5737860" cy="6858000"/>
          </a:xfrm>
          <a:prstGeom prst="rect">
            <a:avLst/>
          </a:prstGeom>
        </p:spPr>
      </p:pic>
      <p:sp>
        <p:nvSpPr>
          <p:cNvPr id="3" name="TextBox 2"/>
          <p:cNvSpPr txBox="1"/>
          <p:nvPr/>
        </p:nvSpPr>
        <p:spPr>
          <a:xfrm>
            <a:off x="334180" y="3008078"/>
            <a:ext cx="2439514" cy="923330"/>
          </a:xfrm>
          <a:prstGeom prst="rect">
            <a:avLst/>
          </a:prstGeom>
          <a:noFill/>
        </p:spPr>
        <p:txBody>
          <a:bodyPr wrap="square" rtlCol="0">
            <a:spAutoFit/>
          </a:bodyPr>
          <a:lstStyle/>
          <a:p>
            <a:r>
              <a:rPr lang="ru-RU" dirty="0"/>
              <a:t>Ядерный гриб над Нагасаки 9 августа 1945 года</a:t>
            </a:r>
          </a:p>
        </p:txBody>
      </p:sp>
    </p:spTree>
    <p:extLst>
      <p:ext uri="{BB962C8B-B14F-4D97-AF65-F5344CB8AC3E}">
        <p14:creationId xmlns:p14="http://schemas.microsoft.com/office/powerpoint/2010/main" val="129453574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quarter" idx="13"/>
          </p:nvPr>
        </p:nvSpPr>
        <p:spPr/>
        <p:txBody>
          <a:bodyPr>
            <a:normAutofit fontScale="85000" lnSpcReduction="10000"/>
          </a:bodyPr>
          <a:lstStyle/>
          <a:p>
            <a:r>
              <a:rPr lang="ru-RU" dirty="0" smtClean="0"/>
              <a:t>-</a:t>
            </a:r>
            <a:r>
              <a:rPr lang="ru-RU" dirty="0"/>
              <a:t>Познающий разум не терпит границ, он стремится преодолеть все препятствия на пути к научной истине, к знанию о том, как именно устроены мир и человек</a:t>
            </a:r>
            <a:r>
              <a:rPr lang="ru-RU" dirty="0" smtClean="0"/>
              <a:t>.</a:t>
            </a:r>
          </a:p>
          <a:p>
            <a:r>
              <a:rPr lang="ru-RU" dirty="0" smtClean="0"/>
              <a:t>-Некоторые  «опасные» открытия можно использовать не во вред человечеству и природе.</a:t>
            </a:r>
          </a:p>
          <a:p>
            <a:r>
              <a:rPr lang="ru-RU" dirty="0" smtClean="0"/>
              <a:t>-Ученый делает открытие, а вот распоряжаются этим открытием люди.</a:t>
            </a:r>
            <a:r>
              <a:rPr lang="ru-RU" dirty="0"/>
              <a:t/>
            </a:r>
            <a:br>
              <a:rPr lang="ru-RU" dirty="0"/>
            </a:br>
            <a:endParaRPr lang="ru-RU" dirty="0"/>
          </a:p>
        </p:txBody>
      </p:sp>
      <p:sp>
        <p:nvSpPr>
          <p:cNvPr id="6" name="Содержимое 5"/>
          <p:cNvSpPr>
            <a:spLocks noGrp="1"/>
          </p:cNvSpPr>
          <p:nvPr>
            <p:ph sz="quarter" idx="14"/>
          </p:nvPr>
        </p:nvSpPr>
        <p:spPr>
          <a:xfrm>
            <a:off x="4663439" y="2256058"/>
            <a:ext cx="4175621" cy="4601942"/>
          </a:xfrm>
        </p:spPr>
        <p:txBody>
          <a:bodyPr>
            <a:normAutofit fontScale="85000" lnSpcReduction="10000"/>
          </a:bodyPr>
          <a:lstStyle/>
          <a:p>
            <a:r>
              <a:rPr lang="ru-RU" dirty="0" smtClean="0"/>
              <a:t>-</a:t>
            </a:r>
            <a:r>
              <a:rPr lang="ru-RU" dirty="0"/>
              <a:t>открытые учеными законы могут навредить людям, принести им зло. Противники некоторых видов исследований считают, что человечество сегодня еще не готово к информации о глубинных генетических законах или о возможностях работы с бессознательным, ибо это позволит из корыстных соображений массово манипулировать другими людьми. Они также считают, что знание об устройстве нашей планеты или открытие новых источников энергии может быть использовано злонамеренными группами террористов, воюющими государствами, тираническими правителями. </a:t>
            </a:r>
            <a:endParaRPr lang="ru-RU" dirty="0"/>
          </a:p>
        </p:txBody>
      </p:sp>
      <p:sp>
        <p:nvSpPr>
          <p:cNvPr id="4" name="Текст 3"/>
          <p:cNvSpPr>
            <a:spLocks noGrp="1"/>
          </p:cNvSpPr>
          <p:nvPr>
            <p:ph type="body" sz="half" idx="2"/>
          </p:nvPr>
        </p:nvSpPr>
        <p:spPr>
          <a:xfrm>
            <a:off x="0" y="1388656"/>
            <a:ext cx="4023360" cy="704088"/>
          </a:xfrm>
        </p:spPr>
        <p:txBody>
          <a:bodyPr/>
          <a:lstStyle/>
          <a:p>
            <a:r>
              <a:rPr lang="ru-RU" dirty="0" smtClean="0"/>
              <a:t>+</a:t>
            </a:r>
            <a:endParaRPr lang="ru-RU" dirty="0"/>
          </a:p>
        </p:txBody>
      </p:sp>
      <p:sp>
        <p:nvSpPr>
          <p:cNvPr id="7" name="Текст 6"/>
          <p:cNvSpPr>
            <a:spLocks noGrp="1"/>
          </p:cNvSpPr>
          <p:nvPr>
            <p:ph type="body" sz="half" idx="15"/>
          </p:nvPr>
        </p:nvSpPr>
        <p:spPr>
          <a:xfrm>
            <a:off x="5120640" y="1388656"/>
            <a:ext cx="4023360" cy="704088"/>
          </a:xfrm>
        </p:spPr>
        <p:txBody>
          <a:bodyPr/>
          <a:lstStyle/>
          <a:p>
            <a:r>
              <a:rPr lang="ru-RU" dirty="0" smtClean="0"/>
              <a:t>-</a:t>
            </a:r>
            <a:endParaRPr lang="ru-RU" dirty="0"/>
          </a:p>
        </p:txBody>
      </p:sp>
      <p:sp>
        <p:nvSpPr>
          <p:cNvPr id="3" name="Название 2"/>
          <p:cNvSpPr>
            <a:spLocks noGrp="1"/>
          </p:cNvSpPr>
          <p:nvPr>
            <p:ph type="title"/>
          </p:nvPr>
        </p:nvSpPr>
        <p:spPr/>
        <p:txBody>
          <a:bodyPr/>
          <a:lstStyle/>
          <a:p>
            <a:r>
              <a:rPr lang="ru-RU" dirty="0" smtClean="0"/>
              <a:t>О</a:t>
            </a:r>
            <a:r>
              <a:rPr lang="ru-RU" dirty="0" smtClean="0"/>
              <a:t>пасные открытия ученых</a:t>
            </a:r>
            <a:endParaRPr lang="ru-RU" dirty="0"/>
          </a:p>
        </p:txBody>
      </p:sp>
    </p:spTree>
    <p:extLst>
      <p:ext uri="{BB962C8B-B14F-4D97-AF65-F5344CB8AC3E}">
        <p14:creationId xmlns:p14="http://schemas.microsoft.com/office/powerpoint/2010/main" val="169299055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95737" y="11747"/>
            <a:ext cx="4026869" cy="3170099"/>
          </a:xfrm>
          <a:prstGeom prst="rect">
            <a:avLst/>
          </a:prstGeom>
          <a:noFill/>
        </p:spPr>
        <p:txBody>
          <a:bodyPr wrap="square" rtlCol="0">
            <a:spAutoFit/>
          </a:bodyPr>
          <a:lstStyle/>
          <a:p>
            <a:r>
              <a:rPr lang="ru-RU" sz="2000" dirty="0" smtClean="0"/>
              <a:t>Заступники </a:t>
            </a:r>
            <a:r>
              <a:rPr lang="ru-RU" sz="2000" dirty="0"/>
              <a:t>свободы науки отвечают, что в соответствии с такой логикой запретить можно многое, так как почти все предметы и процессы можно использовать как во благо, так и во вред человеку. Так что дело не в самом знании а в том как его применять.</a:t>
            </a:r>
            <a:br>
              <a:rPr lang="ru-RU" sz="2000" dirty="0"/>
            </a:br>
            <a:endParaRPr lang="ru-RU" sz="2000" dirty="0"/>
          </a:p>
        </p:txBody>
      </p:sp>
      <p:sp>
        <p:nvSpPr>
          <p:cNvPr id="4" name="TextBox 3"/>
          <p:cNvSpPr txBox="1"/>
          <p:nvPr/>
        </p:nvSpPr>
        <p:spPr>
          <a:xfrm>
            <a:off x="568106" y="785443"/>
            <a:ext cx="3642562" cy="1631216"/>
          </a:xfrm>
          <a:prstGeom prst="rect">
            <a:avLst/>
          </a:prstGeom>
          <a:noFill/>
        </p:spPr>
        <p:txBody>
          <a:bodyPr wrap="square" rtlCol="0">
            <a:spAutoFit/>
          </a:bodyPr>
          <a:lstStyle/>
          <a:p>
            <a:r>
              <a:rPr lang="ru-RU" sz="2000" dirty="0" smtClean="0"/>
              <a:t>Некоторые люди утверждают, что дать всю информацию об открытиях народу </a:t>
            </a:r>
            <a:r>
              <a:rPr lang="ru-RU" sz="2000" dirty="0" smtClean="0"/>
              <a:t>– </a:t>
            </a:r>
            <a:r>
              <a:rPr lang="ru-RU" sz="2000" dirty="0" smtClean="0"/>
              <a:t>это как дать оружие маленькому ребенку.</a:t>
            </a:r>
            <a:endParaRPr lang="ru-RU" sz="2000" dirty="0"/>
          </a:p>
        </p:txBody>
      </p:sp>
      <p:pic>
        <p:nvPicPr>
          <p:cNvPr id="5" name="Изображение 4" descr="бомба.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21345"/>
            <a:ext cx="6115494" cy="3906553"/>
          </a:xfrm>
          <a:prstGeom prst="rect">
            <a:avLst/>
          </a:prstGeom>
        </p:spPr>
        <p:style>
          <a:lnRef idx="3">
            <a:schemeClr val="lt1"/>
          </a:lnRef>
          <a:fillRef idx="1">
            <a:schemeClr val="accent1"/>
          </a:fillRef>
          <a:effectRef idx="1">
            <a:schemeClr val="accent1"/>
          </a:effectRef>
          <a:fontRef idx="minor">
            <a:schemeClr val="lt1"/>
          </a:fontRef>
        </p:style>
      </p:pic>
    </p:spTree>
    <p:extLst>
      <p:ext uri="{BB962C8B-B14F-4D97-AF65-F5344CB8AC3E}">
        <p14:creationId xmlns:p14="http://schemas.microsoft.com/office/powerpoint/2010/main" val="125915473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Формальный">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Формальный.thmx</Template>
  <TotalTime>43</TotalTime>
  <Words>248</Words>
  <Application>Microsoft Macintosh PowerPoint</Application>
  <PresentationFormat>Экран (4:3)</PresentationFormat>
  <Paragraphs>21</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Формальный</vt:lpstr>
      <vt:lpstr>Наука и нравственность</vt:lpstr>
      <vt:lpstr>Презентация PowerPoint</vt:lpstr>
      <vt:lpstr>Презентация PowerPoint</vt:lpstr>
      <vt:lpstr>Презентация PowerPoint</vt:lpstr>
      <vt:lpstr>Первая сфера взаимодействия.</vt:lpstr>
      <vt:lpstr>Презентация PowerPoint</vt:lpstr>
      <vt:lpstr>Опасные открытия ученых</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Наука и нравственность</dc:title>
  <dc:creator>mac</dc:creator>
  <cp:lastModifiedBy>mac</cp:lastModifiedBy>
  <cp:revision>5</cp:revision>
  <dcterms:created xsi:type="dcterms:W3CDTF">2011-05-05T08:03:46Z</dcterms:created>
  <dcterms:modified xsi:type="dcterms:W3CDTF">2011-05-05T08:47:16Z</dcterms:modified>
</cp:coreProperties>
</file>